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Lobster Two"/>
      <p:regular r:id="rId18"/>
      <p:bold r:id="rId19"/>
      <p:italic r:id="rId20"/>
      <p:boldItalic r:id="rId21"/>
    </p:embeddedFont>
    <p:embeddedFont>
      <p:font typeface="Helvetica Neue"/>
      <p:regular r:id="rId22"/>
      <p:bold r:id="rId23"/>
      <p:italic r:id="rId24"/>
      <p:boldItalic r:id="rId25"/>
    </p:embeddedFon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bsterTwo-italic.fntdata"/><Relationship Id="rId22" Type="http://schemas.openxmlformats.org/officeDocument/2006/relationships/font" Target="fonts/HelveticaNeue-regular.fntdata"/><Relationship Id="rId21" Type="http://schemas.openxmlformats.org/officeDocument/2006/relationships/font" Target="fonts/LobsterTwo-boldItalic.fntdata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illSans-regular.fntdata"/><Relationship Id="rId25" Type="http://schemas.openxmlformats.org/officeDocument/2006/relationships/font" Target="fonts/HelveticaNeue-boldItalic.fntdata"/><Relationship Id="rId27" Type="http://schemas.openxmlformats.org/officeDocument/2006/relationships/font" Target="fonts/Gill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obsterTwo-bold.fntdata"/><Relationship Id="rId18" Type="http://schemas.openxmlformats.org/officeDocument/2006/relationships/font" Target="fonts/LobsterTw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Blank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2 Content over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1523878" y="1030316"/>
            <a:ext cx="9144001" cy="2571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1523878" y="3602158"/>
            <a:ext cx="4462201" cy="2503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Content over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1523878" y="1030316"/>
            <a:ext cx="9144001" cy="2571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523878" y="3602158"/>
            <a:ext cx="9144001" cy="2503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4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1523878" y="1030316"/>
            <a:ext cx="9144001" cy="2571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1523878" y="3602158"/>
            <a:ext cx="4462201" cy="2503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523878" y="1030316"/>
            <a:ext cx="9144001" cy="2571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523878" y="3602158"/>
            <a:ext cx="9144001" cy="3255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1523878" y="1076398"/>
            <a:ext cx="9144001" cy="2479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523878" y="3556078"/>
            <a:ext cx="9144001" cy="174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1523878" y="1030316"/>
            <a:ext cx="9144001" cy="2571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523878" y="3602158"/>
            <a:ext cx="9144001" cy="3255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2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1523878" y="1030316"/>
            <a:ext cx="9144001" cy="2571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1523878" y="3602158"/>
            <a:ext cx="4462201" cy="3255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523878" y="1122478"/>
            <a:ext cx="9144001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entered 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" type="body"/>
          </p:nvPr>
        </p:nvSpPr>
        <p:spPr>
          <a:xfrm>
            <a:off x="1523878" y="1122478"/>
            <a:ext cx="9144001" cy="11068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2 Content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1523878" y="1030316"/>
            <a:ext cx="9144001" cy="2571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523878" y="3602158"/>
            <a:ext cx="4462201" cy="2503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Content and 2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1523878" y="1030316"/>
            <a:ext cx="9144001" cy="2571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523878" y="3602158"/>
            <a:ext cx="4462201" cy="3255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523878" y="1030316"/>
            <a:ext cx="9144001" cy="2571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523878" y="3602158"/>
            <a:ext cx="9144001" cy="3255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har char="●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457200" lvl="1" marL="457200" marR="0" rtl="0" algn="ctr">
              <a:spcBef>
                <a:spcPts val="0"/>
              </a:spcBef>
              <a:buChar char="○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914400" lvl="2" marL="914400" marR="0" rtl="0" algn="ctr">
              <a:spcBef>
                <a:spcPts val="0"/>
              </a:spcBef>
              <a:buChar char="■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1371600" lvl="3" marL="1371600" marR="0" rtl="0" algn="ctr">
              <a:spcBef>
                <a:spcPts val="0"/>
              </a:spcBef>
              <a:buChar char="●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1828800" lvl="4" marL="1828800" marR="0" rtl="0" algn="ctr">
              <a:spcBef>
                <a:spcPts val="0"/>
              </a:spcBef>
              <a:buChar char="○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2286000" lvl="5" marL="2286000" marR="0" rtl="0" algn="ctr">
              <a:spcBef>
                <a:spcPts val="0"/>
              </a:spcBef>
              <a:buChar char="■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2743200" lvl="6" marL="2743200" marR="0" rtl="0" algn="ctr">
              <a:spcBef>
                <a:spcPts val="0"/>
              </a:spcBef>
              <a:buChar char="●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3200400" lvl="7" marL="3200400" marR="0" rtl="0" algn="ctr">
              <a:spcBef>
                <a:spcPts val="0"/>
              </a:spcBef>
              <a:buChar char="○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3657600" lvl="8" marL="3657600" marR="0" rtl="0" algn="ctr">
              <a:spcBef>
                <a:spcPts val="0"/>
              </a:spcBef>
              <a:buChar char="■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30.png"/><Relationship Id="rId5" Type="http://schemas.openxmlformats.org/officeDocument/2006/relationships/image" Target="../media/image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1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856517" y="0"/>
            <a:ext cx="10335602" cy="16224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239" y="74"/>
            <a:ext cx="1709701" cy="1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1" cy="7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2497971" y="675845"/>
            <a:ext cx="9807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174" name="Shape 174"/>
          <p:cNvSpPr/>
          <p:nvPr/>
        </p:nvSpPr>
        <p:spPr>
          <a:xfrm>
            <a:off x="5526025" y="679583"/>
            <a:ext cx="1722899" cy="3506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175" name="Shape 175"/>
          <p:cNvSpPr/>
          <p:nvPr/>
        </p:nvSpPr>
        <p:spPr>
          <a:xfrm>
            <a:off x="7301639" y="654704"/>
            <a:ext cx="1722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176" name="Shape 176"/>
          <p:cNvSpPr/>
          <p:nvPr/>
        </p:nvSpPr>
        <p:spPr>
          <a:xfrm>
            <a:off x="3711408" y="534689"/>
            <a:ext cx="1761901" cy="5981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383" y="2319513"/>
            <a:ext cx="2345576" cy="416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9564" y="2319512"/>
            <a:ext cx="2345576" cy="416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8772" y="2319505"/>
            <a:ext cx="2345576" cy="416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37973" y="2319512"/>
            <a:ext cx="2345576" cy="416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0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1856517" y="-1"/>
            <a:ext cx="10335600" cy="162239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239" y="73"/>
            <a:ext cx="1709700" cy="16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0" cy="7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2497971" y="675845"/>
            <a:ext cx="980700" cy="3581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190" name="Shape 190"/>
          <p:cNvSpPr/>
          <p:nvPr/>
        </p:nvSpPr>
        <p:spPr>
          <a:xfrm>
            <a:off x="5526025" y="679583"/>
            <a:ext cx="172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191" name="Shape 191"/>
          <p:cNvSpPr/>
          <p:nvPr/>
        </p:nvSpPr>
        <p:spPr>
          <a:xfrm>
            <a:off x="7301639" y="654704"/>
            <a:ext cx="17229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192" name="Shape 192"/>
          <p:cNvSpPr/>
          <p:nvPr/>
        </p:nvSpPr>
        <p:spPr>
          <a:xfrm>
            <a:off x="3711408" y="534689"/>
            <a:ext cx="176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3975" y="3288174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8250" y="3288174"/>
            <a:ext cx="2286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1248600" y="1975400"/>
            <a:ext cx="2462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5 test users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1994050" y="5741900"/>
            <a:ext cx="29409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beer lovers,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 with quiz apps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8199775" y="5441675"/>
            <a:ext cx="24627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n</a:t>
            </a:r>
            <a:r>
              <a:rPr lang="en-US" sz="1800"/>
              <a:t>ot a beer lover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quiz app lover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0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1856517" y="-1"/>
            <a:ext cx="10335600" cy="162239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239" y="73"/>
            <a:ext cx="1709700" cy="16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0" cy="7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2497971" y="675845"/>
            <a:ext cx="980700" cy="3581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207" name="Shape 207"/>
          <p:cNvSpPr/>
          <p:nvPr/>
        </p:nvSpPr>
        <p:spPr>
          <a:xfrm>
            <a:off x="5526025" y="679583"/>
            <a:ext cx="172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208" name="Shape 208"/>
          <p:cNvSpPr/>
          <p:nvPr/>
        </p:nvSpPr>
        <p:spPr>
          <a:xfrm>
            <a:off x="7301639" y="654704"/>
            <a:ext cx="17229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209" name="Shape 209"/>
          <p:cNvSpPr/>
          <p:nvPr/>
        </p:nvSpPr>
        <p:spPr>
          <a:xfrm>
            <a:off x="3711408" y="534689"/>
            <a:ext cx="176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885475" y="2039325"/>
            <a:ext cx="4327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test users’ behavior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1217000" y="2812275"/>
            <a:ext cx="4637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A.    using phone in the pub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B.    country and local beer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1217000" y="4650825"/>
            <a:ext cx="64098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C.    how to know “better beer”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D.    why they uninstalled quiz app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E.    taste = learning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F.     logo is easier to remember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G.    Test users’ behavior prediction model</a:t>
            </a:r>
          </a:p>
        </p:txBody>
      </p:sp>
      <p:pic>
        <p:nvPicPr>
          <p:cNvPr descr="country_beer.PNG"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4124" y="3691324"/>
            <a:ext cx="3967000" cy="1097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el.PNG" id="214" name="Shape 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1650" y="1774875"/>
            <a:ext cx="4737949" cy="4413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"/>
            <a:ext cx="12192000" cy="685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950" y="1963087"/>
            <a:ext cx="2931874" cy="293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1603875" y="2372862"/>
            <a:ext cx="4795800" cy="2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F1C232"/>
                </a:solidFill>
                <a:latin typeface="Lobster Two"/>
                <a:ea typeface="Lobster Two"/>
                <a:cs typeface="Lobster Two"/>
                <a:sym typeface="Lobster Two"/>
              </a:rPr>
              <a:t>Thank you for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F1C232"/>
                </a:solidFill>
                <a:latin typeface="Lobster Two"/>
                <a:ea typeface="Lobster Two"/>
                <a:cs typeface="Lobster Two"/>
                <a:sym typeface="Lobster Two"/>
              </a:rPr>
              <a:t>you attention!</a:t>
            </a:r>
            <a:r>
              <a:rPr lang="en-US" sz="6000">
                <a:solidFill>
                  <a:srgbClr val="F1C232"/>
                </a:solidFill>
              </a:rPr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519" cy="1622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/>
          <p:nvPr/>
        </p:nvSpPr>
        <p:spPr>
          <a:xfrm>
            <a:off x="1856517" y="0"/>
            <a:ext cx="10335601" cy="1622522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Shape 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839" y="0"/>
            <a:ext cx="1709701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2497971" y="675845"/>
            <a:ext cx="9807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440" cy="76392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966324" y="2828692"/>
            <a:ext cx="6282601" cy="3129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>
            <a:noAutofit/>
          </a:bodyPr>
          <a:lstStyle/>
          <a:p>
            <a:pPr indent="-240631" lvl="0" marL="240631" marR="0" rtl="0" algn="l"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mobile app for good quality beers</a:t>
            </a:r>
          </a:p>
          <a:p>
            <a:pPr indent="-140368" lvl="0" marL="140368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40631" lvl="0" marL="240631" marR="0" rtl="0" algn="l"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keep track of your favourite beers, get recommendations</a:t>
            </a:r>
          </a:p>
          <a:p>
            <a:pPr indent="-140368" lvl="0" marL="140368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40631" lvl="0" marL="240631" marR="0" rtl="0" algn="l"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share pubs and beers with your friends in your area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6">
            <a:alphaModFix/>
          </a:blip>
          <a:srcRect b="0" l="0" r="35798" t="0"/>
          <a:stretch/>
        </p:blipFill>
        <p:spPr>
          <a:xfrm>
            <a:off x="7663949" y="1629886"/>
            <a:ext cx="4528050" cy="52354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5526025" y="679583"/>
            <a:ext cx="1722899" cy="3506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57" name="Shape 57"/>
          <p:cNvSpPr/>
          <p:nvPr/>
        </p:nvSpPr>
        <p:spPr>
          <a:xfrm>
            <a:off x="7301639" y="654704"/>
            <a:ext cx="1722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58" name="Shape 58"/>
          <p:cNvSpPr/>
          <p:nvPr/>
        </p:nvSpPr>
        <p:spPr>
          <a:xfrm>
            <a:off x="3711408" y="534689"/>
            <a:ext cx="1761901" cy="5981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1470724" y="4651807"/>
            <a:ext cx="1856401" cy="586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♂</a:t>
            </a: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 25-45</a:t>
            </a: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1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1856517" y="0"/>
            <a:ext cx="10335602" cy="16224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7508" y="0"/>
            <a:ext cx="1709701" cy="1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1" cy="76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3025" y="2595740"/>
            <a:ext cx="1963709" cy="19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775809">
            <a:off x="2437608" y="3325247"/>
            <a:ext cx="1206800" cy="120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19742" y="3205535"/>
            <a:ext cx="6077999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/>
          <p:nvPr/>
        </p:nvSpPr>
        <p:spPr>
          <a:xfrm>
            <a:off x="2497971" y="675845"/>
            <a:ext cx="9807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72" name="Shape 72"/>
          <p:cNvSpPr/>
          <p:nvPr/>
        </p:nvSpPr>
        <p:spPr>
          <a:xfrm>
            <a:off x="5526025" y="679583"/>
            <a:ext cx="1722899" cy="3506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73" name="Shape 73"/>
          <p:cNvSpPr/>
          <p:nvPr/>
        </p:nvSpPr>
        <p:spPr>
          <a:xfrm>
            <a:off x="7301639" y="654704"/>
            <a:ext cx="1722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74" name="Shape 74"/>
          <p:cNvSpPr/>
          <p:nvPr/>
        </p:nvSpPr>
        <p:spPr>
          <a:xfrm>
            <a:off x="3711408" y="534689"/>
            <a:ext cx="1761901" cy="5981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4653350" y="4651814"/>
            <a:ext cx="66108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928474" y="2132500"/>
            <a:ext cx="10335602" cy="3736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pains:</a:t>
            </a:r>
          </a:p>
          <a:p>
            <a:pPr indent="-280736" lvl="0" marL="280736" marR="0" rtl="0" algn="l">
              <a:lnSpc>
                <a:spcPct val="9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limited resources</a:t>
            </a:r>
          </a:p>
          <a:p>
            <a:pPr indent="-280736" lvl="0" marL="280736" marR="0" rtl="0" algn="l">
              <a:lnSpc>
                <a:spcPct val="9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not many people know the app (mostly Finnish users)</a:t>
            </a:r>
          </a:p>
          <a:p>
            <a:pPr indent="-280736" lvl="0" marL="280736" marR="0" rtl="0" algn="l">
              <a:lnSpc>
                <a:spcPct val="9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most people don’t recommend it further, although they like it</a:t>
            </a:r>
          </a:p>
          <a:p>
            <a:pPr indent="-140368" lvl="0" marL="140368" marR="0" rtl="0" algn="l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r>
              <a:t/>
            </a:r>
            <a:endParaRPr b="0" i="0" sz="2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needs:</a:t>
            </a:r>
          </a:p>
          <a:p>
            <a:pPr indent="-280736" lvl="0" marL="280736" marR="0" rtl="0" algn="l">
              <a:lnSpc>
                <a:spcPct val="9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get more (active) users </a:t>
            </a:r>
          </a:p>
          <a:p>
            <a:pPr indent="-280736" lvl="0" marL="280736" marR="0" rtl="0" algn="l">
              <a:lnSpc>
                <a:spcPct val="9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more fun and interactive → </a:t>
            </a:r>
            <a:r>
              <a:rPr b="1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gamified feature</a:t>
            </a:r>
          </a:p>
          <a:p>
            <a:pPr indent="-280736" lvl="0" marL="280736" marR="0" rtl="0" algn="l">
              <a:lnSpc>
                <a:spcPct val="9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motivate users to share the app with friends</a:t>
            </a: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1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/>
          <p:nvPr/>
        </p:nvSpPr>
        <p:spPr>
          <a:xfrm>
            <a:off x="1856517" y="0"/>
            <a:ext cx="10335602" cy="16224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6025" y="0"/>
            <a:ext cx="1709701" cy="16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1" cy="7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497971" y="675845"/>
            <a:ext cx="9807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86" name="Shape 86"/>
          <p:cNvSpPr/>
          <p:nvPr/>
        </p:nvSpPr>
        <p:spPr>
          <a:xfrm>
            <a:off x="5526025" y="679583"/>
            <a:ext cx="1722899" cy="3506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87" name="Shape 87"/>
          <p:cNvSpPr/>
          <p:nvPr/>
        </p:nvSpPr>
        <p:spPr>
          <a:xfrm>
            <a:off x="7301639" y="654704"/>
            <a:ext cx="1722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88" name="Shape 88"/>
          <p:cNvSpPr/>
          <p:nvPr/>
        </p:nvSpPr>
        <p:spPr>
          <a:xfrm>
            <a:off x="3711408" y="534689"/>
            <a:ext cx="1761901" cy="5981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1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1856517" y="0"/>
            <a:ext cx="10335602" cy="16224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6025" y="0"/>
            <a:ext cx="1709701" cy="16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1" cy="76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851" y="2539596"/>
            <a:ext cx="10895750" cy="287613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2497971" y="675845"/>
            <a:ext cx="9807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99" name="Shape 99"/>
          <p:cNvSpPr/>
          <p:nvPr/>
        </p:nvSpPr>
        <p:spPr>
          <a:xfrm>
            <a:off x="5526025" y="679583"/>
            <a:ext cx="1722899" cy="3506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100" name="Shape 100"/>
          <p:cNvSpPr/>
          <p:nvPr/>
        </p:nvSpPr>
        <p:spPr>
          <a:xfrm>
            <a:off x="7301639" y="654704"/>
            <a:ext cx="1722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101" name="Shape 101"/>
          <p:cNvSpPr/>
          <p:nvPr/>
        </p:nvSpPr>
        <p:spPr>
          <a:xfrm>
            <a:off x="3711408" y="534689"/>
            <a:ext cx="1761901" cy="5981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1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1856517" y="0"/>
            <a:ext cx="10335602" cy="16224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239" y="74"/>
            <a:ext cx="1709701" cy="1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1" cy="76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6">
            <a:alphaModFix/>
          </a:blip>
          <a:srcRect b="4947" l="0" r="0" t="15490"/>
          <a:stretch/>
        </p:blipFill>
        <p:spPr>
          <a:xfrm>
            <a:off x="6590210" y="2889700"/>
            <a:ext cx="2586374" cy="365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72360" y="3016068"/>
            <a:ext cx="3825700" cy="340580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2297100" y="1975416"/>
            <a:ext cx="7597799" cy="56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current “game”-features: </a:t>
            </a:r>
            <a:r>
              <a:rPr b="0" i="0" lang="en-US" sz="3000" u="none" cap="none" strike="noStrike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 stickers and levels</a:t>
            </a:r>
          </a:p>
        </p:txBody>
      </p:sp>
      <p:sp>
        <p:nvSpPr>
          <p:cNvPr id="113" name="Shape 113"/>
          <p:cNvSpPr/>
          <p:nvPr/>
        </p:nvSpPr>
        <p:spPr>
          <a:xfrm>
            <a:off x="2497971" y="675845"/>
            <a:ext cx="9807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114" name="Shape 114"/>
          <p:cNvSpPr/>
          <p:nvPr/>
        </p:nvSpPr>
        <p:spPr>
          <a:xfrm>
            <a:off x="5526025" y="679583"/>
            <a:ext cx="1722899" cy="3506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115" name="Shape 115"/>
          <p:cNvSpPr/>
          <p:nvPr/>
        </p:nvSpPr>
        <p:spPr>
          <a:xfrm>
            <a:off x="7301639" y="654704"/>
            <a:ext cx="1722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116" name="Shape 116"/>
          <p:cNvSpPr/>
          <p:nvPr/>
        </p:nvSpPr>
        <p:spPr>
          <a:xfrm>
            <a:off x="3711408" y="534689"/>
            <a:ext cx="1761901" cy="5981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1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856517" y="0"/>
            <a:ext cx="10335602" cy="16224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239" y="74"/>
            <a:ext cx="1709701" cy="1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1" cy="7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2497971" y="675845"/>
            <a:ext cx="9807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126" name="Shape 126"/>
          <p:cNvSpPr/>
          <p:nvPr/>
        </p:nvSpPr>
        <p:spPr>
          <a:xfrm>
            <a:off x="5526025" y="679583"/>
            <a:ext cx="1722899" cy="3506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127" name="Shape 127"/>
          <p:cNvSpPr/>
          <p:nvPr/>
        </p:nvSpPr>
        <p:spPr>
          <a:xfrm>
            <a:off x="7301639" y="654704"/>
            <a:ext cx="1722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128" name="Shape 128"/>
          <p:cNvSpPr/>
          <p:nvPr/>
        </p:nvSpPr>
        <p:spPr>
          <a:xfrm>
            <a:off x="3711408" y="534689"/>
            <a:ext cx="1761901" cy="5981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  <p:sp>
        <p:nvSpPr>
          <p:cNvPr id="129" name="Shape 129"/>
          <p:cNvSpPr/>
          <p:nvPr/>
        </p:nvSpPr>
        <p:spPr>
          <a:xfrm>
            <a:off x="6632200" y="2318275"/>
            <a:ext cx="5278500" cy="3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>
            <a:noAutofit/>
          </a:bodyPr>
          <a:lstStyle/>
          <a:p>
            <a:pPr indent="-200526" lvl="0" marL="200526" marR="0" rtl="0" algn="l">
              <a:lnSpc>
                <a:spcPct val="200000"/>
              </a:lnSpc>
              <a:spcBef>
                <a:spcPts val="0"/>
              </a:spcBef>
              <a:buFont typeface="Arial"/>
              <a:buNone/>
            </a:pPr>
            <a:r>
              <a:t/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00526" lvl="0" marL="200526" marR="0" rtl="0" algn="l">
              <a:lnSpc>
                <a:spcPct val="20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daily quiz</a:t>
            </a:r>
          </a:p>
          <a:p>
            <a:pPr indent="-200526" lvl="0" marL="200526" marR="0" rtl="0" algn="l">
              <a:lnSpc>
                <a:spcPct val="20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questions based on your personal profile</a:t>
            </a:r>
          </a:p>
          <a:p>
            <a:pPr indent="-200526" lvl="0" marL="200526" marR="0" rtl="0" algn="l">
              <a:lnSpc>
                <a:spcPct val="20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collecting points for the levels by playing</a:t>
            </a:r>
          </a:p>
          <a:p>
            <a:pPr indent="-200526" lvl="0" marL="200526" marR="0" rtl="0" algn="l">
              <a:lnSpc>
                <a:spcPct val="20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b="0"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sticker-rewards for playing regularly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95" y="2145362"/>
            <a:ext cx="2345576" cy="416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9561" y="2145362"/>
            <a:ext cx="2345576" cy="416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1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1856517" y="0"/>
            <a:ext cx="10335602" cy="16224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239" y="74"/>
            <a:ext cx="1709701" cy="1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1" cy="7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2497971" y="675845"/>
            <a:ext cx="9807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141" name="Shape 141"/>
          <p:cNvSpPr/>
          <p:nvPr/>
        </p:nvSpPr>
        <p:spPr>
          <a:xfrm>
            <a:off x="5526025" y="679583"/>
            <a:ext cx="1722899" cy="3506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142" name="Shape 142"/>
          <p:cNvSpPr/>
          <p:nvPr/>
        </p:nvSpPr>
        <p:spPr>
          <a:xfrm>
            <a:off x="7301639" y="654704"/>
            <a:ext cx="1722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143" name="Shape 143"/>
          <p:cNvSpPr/>
          <p:nvPr/>
        </p:nvSpPr>
        <p:spPr>
          <a:xfrm>
            <a:off x="3711408" y="534689"/>
            <a:ext cx="1761901" cy="5981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075" y="2181921"/>
            <a:ext cx="2345576" cy="416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9562" y="2181912"/>
            <a:ext cx="2345576" cy="416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0073" y="2181901"/>
            <a:ext cx="2345576" cy="416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0573" y="2181912"/>
            <a:ext cx="2345576" cy="416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56401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1856517" y="0"/>
            <a:ext cx="10335602" cy="16224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239" y="74"/>
            <a:ext cx="1709701" cy="1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278" y="685439"/>
            <a:ext cx="2827501" cy="7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2497971" y="675845"/>
            <a:ext cx="9807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HOME</a:t>
            </a:r>
          </a:p>
        </p:txBody>
      </p:sp>
      <p:sp>
        <p:nvSpPr>
          <p:cNvPr id="157" name="Shape 157"/>
          <p:cNvSpPr/>
          <p:nvPr/>
        </p:nvSpPr>
        <p:spPr>
          <a:xfrm>
            <a:off x="5526025" y="679583"/>
            <a:ext cx="1722899" cy="3506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158" name="Shape 158"/>
          <p:cNvSpPr/>
          <p:nvPr/>
        </p:nvSpPr>
        <p:spPr>
          <a:xfrm>
            <a:off x="7301639" y="654704"/>
            <a:ext cx="1722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</a:p>
        </p:txBody>
      </p:sp>
      <p:sp>
        <p:nvSpPr>
          <p:cNvPr id="159" name="Shape 159"/>
          <p:cNvSpPr/>
          <p:nvPr/>
        </p:nvSpPr>
        <p:spPr>
          <a:xfrm>
            <a:off x="3711408" y="534689"/>
            <a:ext cx="1761901" cy="5981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PINTPLEASE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USERS 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378" y="2225272"/>
            <a:ext cx="2345576" cy="416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0438" y="2225262"/>
            <a:ext cx="2345576" cy="416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1219199" y="2866967"/>
            <a:ext cx="9753600" cy="11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2499" y="2225250"/>
            <a:ext cx="2345576" cy="416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24545" y="2225250"/>
            <a:ext cx="2345576" cy="416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